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9" r:id="rId4"/>
    <p:sldId id="260" r:id="rId5"/>
    <p:sldId id="263" r:id="rId6"/>
    <p:sldId id="264" r:id="rId7"/>
    <p:sldId id="265" r:id="rId8"/>
    <p:sldId id="262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2C4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0751" autoAdjust="0"/>
    <p:restoredTop sz="94660"/>
  </p:normalViewPr>
  <p:slideViewPr>
    <p:cSldViewPr snapToGrid="0">
      <p:cViewPr>
        <p:scale>
          <a:sx n="79" d="100"/>
          <a:sy n="79" d="100"/>
        </p:scale>
        <p:origin x="909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863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75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548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2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207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076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215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631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201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982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997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2/3/2021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1782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27EFA1-9E1F-4534-ADB4-6E2593C3D9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1524000"/>
            <a:ext cx="5334000" cy="2286000"/>
          </a:xfrm>
        </p:spPr>
        <p:txBody>
          <a:bodyPr>
            <a:normAutofit/>
          </a:bodyPr>
          <a:lstStyle/>
          <a:p>
            <a:pPr algn="l"/>
            <a:r>
              <a:rPr lang="en-US" sz="4400"/>
              <a:t>COMP 250 </a:t>
            </a:r>
            <a:br>
              <a:rPr lang="en-US" sz="4400"/>
            </a:br>
            <a:r>
              <a:rPr lang="en-US" sz="4400"/>
              <a:t>Week 4: Exercise 4</a:t>
            </a:r>
            <a:endParaRPr lang="en-CA" sz="4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31C174-5119-459C-A551-1E77E9902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71999"/>
            <a:ext cx="5334000" cy="152400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Minesweeper</a:t>
            </a:r>
          </a:p>
          <a:p>
            <a:pPr algn="l"/>
            <a:r>
              <a:rPr lang="en-US" dirty="0"/>
              <a:t>Jennifer Tram Su, Group 3B</a:t>
            </a:r>
            <a:endParaRPr lang="en-CA" dirty="0"/>
          </a:p>
        </p:txBody>
      </p:sp>
      <p:pic>
        <p:nvPicPr>
          <p:cNvPr id="16" name="Picture 3">
            <a:extLst>
              <a:ext uri="{FF2B5EF4-FFF2-40B4-BE49-F238E27FC236}">
                <a16:creationId xmlns:a16="http://schemas.microsoft.com/office/drawing/2014/main" id="{60BF4F8C-FD6B-4A64-8B33-B9693C60B7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96" r="17643" b="-2"/>
          <a:stretch/>
        </p:blipFill>
        <p:spPr>
          <a:xfrm>
            <a:off x="2" y="763332"/>
            <a:ext cx="5333999" cy="6125491"/>
          </a:xfrm>
          <a:custGeom>
            <a:avLst/>
            <a:gdLst/>
            <a:ahLst/>
            <a:cxnLst/>
            <a:rect l="l" t="t" r="r" b="b"/>
            <a:pathLst>
              <a:path w="5333999" h="6125491">
                <a:moveTo>
                  <a:pt x="0" y="0"/>
                </a:moveTo>
                <a:lnTo>
                  <a:pt x="201347" y="12133"/>
                </a:lnTo>
                <a:cubicBezTo>
                  <a:pt x="834520" y="59989"/>
                  <a:pt x="1489622" y="165274"/>
                  <a:pt x="2149412" y="288819"/>
                </a:cubicBezTo>
                <a:cubicBezTo>
                  <a:pt x="4194087" y="671477"/>
                  <a:pt x="4738431" y="1884930"/>
                  <a:pt x="5125148" y="3309606"/>
                </a:cubicBezTo>
                <a:cubicBezTo>
                  <a:pt x="5383961" y="4263563"/>
                  <a:pt x="5599841" y="5130569"/>
                  <a:pt x="4496734" y="5829050"/>
                </a:cubicBezTo>
                <a:cubicBezTo>
                  <a:pt x="4342061" y="5927011"/>
                  <a:pt x="4177261" y="6012425"/>
                  <a:pt x="4005032" y="6088102"/>
                </a:cubicBezTo>
                <a:lnTo>
                  <a:pt x="3915032" y="6125491"/>
                </a:lnTo>
                <a:lnTo>
                  <a:pt x="0" y="6125491"/>
                </a:lnTo>
                <a:close/>
              </a:path>
            </a:pathLst>
          </a:custGeom>
        </p:spPr>
      </p:pic>
      <p:sp>
        <p:nvSpPr>
          <p:cNvPr id="17" name="Freeform: Shape 10">
            <a:extLst>
              <a:ext uri="{FF2B5EF4-FFF2-40B4-BE49-F238E27FC236}">
                <a16:creationId xmlns:a16="http://schemas.microsoft.com/office/drawing/2014/main" id="{4EB7CBBE-178B-4DB3-AD92-DED458BAE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52425"/>
            <a:ext cx="5185830" cy="650557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</p:spTree>
    <p:extLst>
      <p:ext uri="{BB962C8B-B14F-4D97-AF65-F5344CB8AC3E}">
        <p14:creationId xmlns:p14="http://schemas.microsoft.com/office/powerpoint/2010/main" val="1956608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A4BA2D2-48E7-47A7-AE90-B60841DF90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470" r="17486" b="27111"/>
          <a:stretch/>
        </p:blipFill>
        <p:spPr>
          <a:xfrm>
            <a:off x="539031" y="993123"/>
            <a:ext cx="10984831" cy="31610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83C895-70F7-4161-B9E1-F4E5B043D1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64" t="14569" r="44448" b="80133"/>
          <a:stretch/>
        </p:blipFill>
        <p:spPr>
          <a:xfrm>
            <a:off x="464971" y="5059479"/>
            <a:ext cx="11262057" cy="805398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9464407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5319109-F1B9-4D8F-8FC0-EAF8275EBE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20" t="36865" r="43150" b="9313"/>
          <a:stretch/>
        </p:blipFill>
        <p:spPr>
          <a:xfrm>
            <a:off x="137864" y="1044707"/>
            <a:ext cx="6529333" cy="47685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D052AD-BA60-48DA-A89F-6E719797A7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00" t="74352" r="35738" b="19381"/>
          <a:stretch/>
        </p:blipFill>
        <p:spPr>
          <a:xfrm>
            <a:off x="137863" y="5601456"/>
            <a:ext cx="6529333" cy="4297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D5E94DA-31F0-4E11-8217-CA57BDF8C14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52" t="35938" r="45389" b="16821"/>
          <a:stretch/>
        </p:blipFill>
        <p:spPr>
          <a:xfrm>
            <a:off x="6854903" y="3428999"/>
            <a:ext cx="5026173" cy="3239763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64443F2-E0AC-476C-A118-113D5E7EC6B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164" t="14569" r="44448" b="43665"/>
          <a:stretch/>
        </p:blipFill>
        <p:spPr>
          <a:xfrm>
            <a:off x="6827678" y="266448"/>
            <a:ext cx="5080621" cy="2864312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546788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B303B-7989-471D-819C-D62EFA6A6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OVERVIEW: </a:t>
            </a:r>
            <a:br>
              <a:rPr lang="en-US" dirty="0"/>
            </a:br>
            <a:r>
              <a:rPr lang="en-US" sz="3200" dirty="0"/>
              <a:t>Designing a Text-Based Minesweeper Game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A095D-1D9E-4CD5-8835-E8A8C9A072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How to play:</a:t>
            </a:r>
          </a:p>
          <a:p>
            <a:pPr lvl="1"/>
            <a:r>
              <a:rPr lang="en-CA" dirty="0"/>
              <a:t>Minefield of size n x m</a:t>
            </a:r>
          </a:p>
          <a:p>
            <a:pPr lvl="1"/>
            <a:r>
              <a:rPr lang="en-CA" dirty="0"/>
              <a:t>Minefield contains cells of three types: mines, numbers, blanks</a:t>
            </a:r>
          </a:p>
          <a:p>
            <a:pPr lvl="2"/>
            <a:r>
              <a:rPr lang="en-CA" dirty="0"/>
              <a:t>Choosing a blank cell results in a recursive call that reveals all surrounding blank cells</a:t>
            </a:r>
          </a:p>
          <a:p>
            <a:pPr lvl="2"/>
            <a:r>
              <a:rPr lang="en-CA" dirty="0"/>
              <a:t>Numbers indicate how many mines it is touching</a:t>
            </a:r>
          </a:p>
          <a:p>
            <a:pPr lvl="2"/>
            <a:r>
              <a:rPr lang="en-CA" dirty="0"/>
              <a:t>Mines are instant death</a:t>
            </a:r>
          </a:p>
          <a:p>
            <a:pPr lvl="1"/>
            <a:r>
              <a:rPr lang="en-CA" dirty="0"/>
              <a:t>Use logic to clear board</a:t>
            </a:r>
          </a:p>
        </p:txBody>
      </p:sp>
      <p:pic>
        <p:nvPicPr>
          <p:cNvPr id="1026" name="Picture 2" descr="The most successful game ever: a history of Minesweeper | TechRadar">
            <a:extLst>
              <a:ext uri="{FF2B5EF4-FFF2-40B4-BE49-F238E27FC236}">
                <a16:creationId xmlns:a16="http://schemas.microsoft.com/office/drawing/2014/main" id="{DC041DF7-2C8C-4832-841E-57A33F4D2A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83" t="6306" r="16120" b="6139"/>
          <a:stretch/>
        </p:blipFill>
        <p:spPr bwMode="auto">
          <a:xfrm>
            <a:off x="8907832" y="134503"/>
            <a:ext cx="3094426" cy="304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8261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0DC98-E243-4E63-A0D9-8873D1BF6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Design Process: Fields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E72A4E-ACDE-4095-9904-BBDA795DDD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 Minefield</a:t>
            </a:r>
            <a:endParaRPr lang="en-C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686074-E9EE-403D-8014-880370ADD46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Minefield contains cells </a:t>
            </a:r>
            <a:r>
              <a:rPr lang="en-US" dirty="0">
                <a:highlight>
                  <a:srgbClr val="808000"/>
                </a:highlight>
              </a:rPr>
              <a:t>( - board : Cell[])</a:t>
            </a:r>
          </a:p>
          <a:p>
            <a:r>
              <a:rPr lang="en-US" dirty="0"/>
              <a:t>Status of minefield is incomplete until the player clears the board or they are dead </a:t>
            </a:r>
            <a:r>
              <a:rPr lang="en-US" dirty="0">
                <a:highlight>
                  <a:srgbClr val="808000"/>
                </a:highlight>
              </a:rPr>
              <a:t>(- </a:t>
            </a:r>
            <a:r>
              <a:rPr lang="en-US" dirty="0" err="1">
                <a:highlight>
                  <a:srgbClr val="808000"/>
                </a:highlight>
              </a:rPr>
              <a:t>gameDone</a:t>
            </a:r>
            <a:r>
              <a:rPr lang="en-US" dirty="0">
                <a:highlight>
                  <a:srgbClr val="808000"/>
                </a:highlight>
              </a:rPr>
              <a:t> : </a:t>
            </a:r>
            <a:r>
              <a:rPr lang="en-US" dirty="0" err="1">
                <a:highlight>
                  <a:srgbClr val="808000"/>
                </a:highlight>
              </a:rPr>
              <a:t>boolean</a:t>
            </a:r>
            <a:r>
              <a:rPr lang="en-US" dirty="0">
                <a:highlight>
                  <a:srgbClr val="808000"/>
                </a:highlight>
              </a:rPr>
              <a:t>)</a:t>
            </a:r>
          </a:p>
          <a:p>
            <a:r>
              <a:rPr lang="en-US" dirty="0"/>
              <a:t>Minefields contain a certain number of mines </a:t>
            </a:r>
            <a:r>
              <a:rPr lang="en-US" dirty="0">
                <a:highlight>
                  <a:srgbClr val="808000"/>
                </a:highlight>
              </a:rPr>
              <a:t>(- mines : int)</a:t>
            </a:r>
          </a:p>
          <a:p>
            <a:r>
              <a:rPr lang="en-US" dirty="0"/>
              <a:t>The player accumulates a score throughout gameplay </a:t>
            </a:r>
            <a:r>
              <a:rPr lang="en-US" dirty="0">
                <a:highlight>
                  <a:srgbClr val="808000"/>
                </a:highlight>
              </a:rPr>
              <a:t>(- score : int)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274F65-56AD-4D70-A8F0-B75C0AFF4E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solidFill>
                  <a:srgbClr val="C2C4BD"/>
                </a:solidFill>
              </a:rPr>
              <a:t>Class Cell</a:t>
            </a:r>
            <a:endParaRPr lang="en-CA" dirty="0">
              <a:solidFill>
                <a:srgbClr val="C2C4BD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C6D1A5-41D6-48E9-8344-C066075653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713506" cy="304800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Cells can contain a mine, a number, or nothing </a:t>
            </a:r>
            <a:r>
              <a:rPr lang="en-US" dirty="0">
                <a:highlight>
                  <a:srgbClr val="008000"/>
                </a:highlight>
              </a:rPr>
              <a:t>(- type : Type, - number : int)</a:t>
            </a:r>
          </a:p>
          <a:p>
            <a:r>
              <a:rPr lang="en-US" dirty="0"/>
              <a:t>Cells are covered at the beginning of the game until they are uncovered by the player </a:t>
            </a:r>
            <a:r>
              <a:rPr lang="en-US" dirty="0">
                <a:highlight>
                  <a:srgbClr val="008000"/>
                </a:highlight>
              </a:rPr>
              <a:t>(- uncovered : </a:t>
            </a:r>
            <a:r>
              <a:rPr lang="en-US" dirty="0" err="1">
                <a:highlight>
                  <a:srgbClr val="008000"/>
                </a:highlight>
              </a:rPr>
              <a:t>boolean</a:t>
            </a:r>
            <a:r>
              <a:rPr lang="en-US" dirty="0">
                <a:highlight>
                  <a:srgbClr val="008000"/>
                </a:highlight>
              </a:rPr>
              <a:t>)</a:t>
            </a:r>
          </a:p>
          <a:p>
            <a:r>
              <a:rPr lang="en-US" dirty="0"/>
              <a:t>Cells have a position on the board that does not change </a:t>
            </a:r>
            <a:r>
              <a:rPr lang="en-US" dirty="0">
                <a:highlight>
                  <a:srgbClr val="008000"/>
                </a:highlight>
              </a:rPr>
              <a:t>(- </a:t>
            </a:r>
            <a:r>
              <a:rPr lang="en-US" dirty="0" err="1">
                <a:highlight>
                  <a:srgbClr val="008000"/>
                </a:highlight>
              </a:rPr>
              <a:t>xCoord</a:t>
            </a:r>
            <a:r>
              <a:rPr lang="en-US" dirty="0">
                <a:highlight>
                  <a:srgbClr val="008000"/>
                </a:highlight>
              </a:rPr>
              <a:t> : int, - </a:t>
            </a:r>
            <a:r>
              <a:rPr lang="en-US" dirty="0" err="1">
                <a:highlight>
                  <a:srgbClr val="008000"/>
                </a:highlight>
              </a:rPr>
              <a:t>yCoord</a:t>
            </a:r>
            <a:r>
              <a:rPr lang="en-US" dirty="0">
                <a:highlight>
                  <a:srgbClr val="008000"/>
                </a:highlight>
              </a:rPr>
              <a:t> : int)</a:t>
            </a:r>
          </a:p>
          <a:p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A64B2C-9D01-473F-BB93-F55E5C51C13A}"/>
              </a:ext>
            </a:extLst>
          </p:cNvPr>
          <p:cNvSpPr txBox="1"/>
          <p:nvPr/>
        </p:nvSpPr>
        <p:spPr>
          <a:xfrm>
            <a:off x="10290412" y="284946"/>
            <a:ext cx="17019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808000"/>
                </a:highlight>
                <a:latin typeface="+mj-lt"/>
              </a:rPr>
              <a:t>Minefield</a:t>
            </a:r>
          </a:p>
          <a:p>
            <a:r>
              <a:rPr lang="en-US" sz="2800" dirty="0">
                <a:highlight>
                  <a:srgbClr val="008000"/>
                </a:highlight>
                <a:latin typeface="+mj-lt"/>
              </a:rPr>
              <a:t>Cell</a:t>
            </a:r>
            <a:endParaRPr lang="en-CA" sz="2800" dirty="0">
              <a:highlight>
                <a:srgbClr val="008000"/>
              </a:highlight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068F43-BA50-4139-8ACA-203CD5E66341}"/>
              </a:ext>
            </a:extLst>
          </p:cNvPr>
          <p:cNvSpPr/>
          <p:nvPr/>
        </p:nvSpPr>
        <p:spPr>
          <a:xfrm>
            <a:off x="6259000" y="5865167"/>
            <a:ext cx="30989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C2C4BD"/>
                </a:solidFill>
              </a:rPr>
              <a:t>Class </a:t>
            </a:r>
            <a:r>
              <a:rPr lang="en-US" sz="2400" b="1" dirty="0" err="1">
                <a:solidFill>
                  <a:srgbClr val="C2C4BD"/>
                </a:solidFill>
              </a:rPr>
              <a:t>MinefieldApp</a:t>
            </a:r>
            <a:endParaRPr lang="en-CA" sz="2400" b="1" dirty="0">
              <a:solidFill>
                <a:srgbClr val="C2C4BD"/>
              </a:solidFill>
            </a:endParaRPr>
          </a:p>
        </p:txBody>
      </p:sp>
      <p:pic>
        <p:nvPicPr>
          <p:cNvPr id="9" name="Picture 2" descr="The most successful game ever: a history of Minesweeper | TechRadar">
            <a:extLst>
              <a:ext uri="{FF2B5EF4-FFF2-40B4-BE49-F238E27FC236}">
                <a16:creationId xmlns:a16="http://schemas.microsoft.com/office/drawing/2014/main" id="{4CC6B147-BF3E-4B8A-B939-C2DD1BCCCA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67" t="24543" r="51338" b="66814"/>
          <a:stretch/>
        </p:blipFill>
        <p:spPr bwMode="auto">
          <a:xfrm>
            <a:off x="8299402" y="1287139"/>
            <a:ext cx="2243731" cy="1427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190721-8EA0-4A94-A08D-A8D5699A1EEB}"/>
              </a:ext>
            </a:extLst>
          </p:cNvPr>
          <p:cNvSpPr txBox="1"/>
          <p:nvPr/>
        </p:nvSpPr>
        <p:spPr>
          <a:xfrm>
            <a:off x="8998665" y="732159"/>
            <a:ext cx="115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Mine</a:t>
            </a:r>
            <a:endParaRPr lang="en-CA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008653-1A28-40CB-B49B-6857CD6CC018}"/>
              </a:ext>
            </a:extLst>
          </p:cNvPr>
          <p:cNvSpPr txBox="1"/>
          <p:nvPr/>
        </p:nvSpPr>
        <p:spPr>
          <a:xfrm>
            <a:off x="10560623" y="2345635"/>
            <a:ext cx="115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Blank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47B0D5-11CE-40F4-BE73-28E89C6D15A2}"/>
              </a:ext>
            </a:extLst>
          </p:cNvPr>
          <p:cNvSpPr txBox="1"/>
          <p:nvPr/>
        </p:nvSpPr>
        <p:spPr>
          <a:xfrm>
            <a:off x="6935775" y="1870502"/>
            <a:ext cx="1457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Number (1)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35222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FDD5B-478E-4104-AFF5-A3DDD49FF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UML Class Diagrams (so far)</a:t>
            </a:r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D1D5CC-791E-4EBC-BAAD-18606C95F4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696" t="37476" r="49293" b="54659"/>
          <a:stretch/>
        </p:blipFill>
        <p:spPr>
          <a:xfrm>
            <a:off x="9629746" y="2904284"/>
            <a:ext cx="2226845" cy="10693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E0B7FC-AA6E-49D8-ADEA-D12817D6B4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598" t="33253" r="56942" b="55103"/>
          <a:stretch/>
        </p:blipFill>
        <p:spPr>
          <a:xfrm>
            <a:off x="3260324" y="2566329"/>
            <a:ext cx="3112662" cy="18102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7EEF2A-A7D3-4FCA-8124-958F40E099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666" t="33333" r="42382" b="53017"/>
          <a:stretch/>
        </p:blipFill>
        <p:spPr>
          <a:xfrm>
            <a:off x="6817522" y="2566329"/>
            <a:ext cx="2463189" cy="17452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38EFF66-4287-4C8F-90B9-606839B1E04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639" t="42191" r="73520" b="54167"/>
          <a:stretch/>
        </p:blipFill>
        <p:spPr>
          <a:xfrm>
            <a:off x="531718" y="3262743"/>
            <a:ext cx="2379571" cy="41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470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FE042-2C3F-4406-AB42-02A5FC4B1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Design Process: Methods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A684D-55DB-4D30-997F-90EACF3CA9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My approach: Analyze gameplay</a:t>
            </a:r>
          </a:p>
          <a:p>
            <a:pPr marL="514350" indent="-514350">
              <a:buAutoNum type="arabicPeriod"/>
            </a:pPr>
            <a:r>
              <a:rPr lang="en-US" dirty="0"/>
              <a:t>Game input</a:t>
            </a:r>
          </a:p>
          <a:p>
            <a:pPr lvl="1"/>
            <a:r>
              <a:rPr lang="en-US" dirty="0"/>
              <a:t>Need to be able to interact with board </a:t>
            </a:r>
            <a:r>
              <a:rPr lang="en-US" dirty="0">
                <a:highlight>
                  <a:srgbClr val="808000"/>
                </a:highlight>
              </a:rPr>
              <a:t>(+ play(x : int, y : int))</a:t>
            </a:r>
          </a:p>
          <a:p>
            <a:pPr marL="514350" indent="-514350">
              <a:buAutoNum type="arabicPeriod"/>
            </a:pPr>
            <a:r>
              <a:rPr lang="en-US" dirty="0"/>
              <a:t>How to identify a cell?</a:t>
            </a:r>
          </a:p>
          <a:p>
            <a:pPr lvl="1"/>
            <a:r>
              <a:rPr lang="en-US" dirty="0"/>
              <a:t>Cells can be identified by their position </a:t>
            </a:r>
            <a:r>
              <a:rPr lang="en-US" dirty="0">
                <a:highlight>
                  <a:srgbClr val="008000"/>
                </a:highlight>
              </a:rPr>
              <a:t>(+ </a:t>
            </a:r>
            <a:r>
              <a:rPr lang="en-US" dirty="0" err="1">
                <a:highlight>
                  <a:srgbClr val="008000"/>
                </a:highlight>
              </a:rPr>
              <a:t>getxCoord</a:t>
            </a:r>
            <a:r>
              <a:rPr lang="en-US" dirty="0">
                <a:highlight>
                  <a:srgbClr val="008000"/>
                </a:highlight>
              </a:rPr>
              <a:t>(), +</a:t>
            </a:r>
            <a:r>
              <a:rPr lang="en-US" dirty="0" err="1">
                <a:highlight>
                  <a:srgbClr val="008000"/>
                </a:highlight>
              </a:rPr>
              <a:t>getyCoord</a:t>
            </a:r>
            <a:r>
              <a:rPr lang="en-US" dirty="0">
                <a:highlight>
                  <a:srgbClr val="008000"/>
                </a:highlight>
              </a:rPr>
              <a:t>())</a:t>
            </a:r>
          </a:p>
          <a:p>
            <a:pPr marL="514350" indent="-514350">
              <a:buAutoNum type="arabicPeriod"/>
            </a:pPr>
            <a:r>
              <a:rPr lang="en-US" dirty="0"/>
              <a:t>What happens when you choose a cell?</a:t>
            </a:r>
          </a:p>
          <a:p>
            <a:pPr lvl="1"/>
            <a:r>
              <a:rPr lang="en-US" dirty="0"/>
              <a:t>Depends on its type! </a:t>
            </a:r>
            <a:r>
              <a:rPr lang="en-US" dirty="0">
                <a:highlight>
                  <a:srgbClr val="008000"/>
                </a:highlight>
              </a:rPr>
              <a:t>(+ </a:t>
            </a:r>
            <a:r>
              <a:rPr lang="en-US" dirty="0" err="1">
                <a:highlight>
                  <a:srgbClr val="008000"/>
                </a:highlight>
              </a:rPr>
              <a:t>getType</a:t>
            </a:r>
            <a:r>
              <a:rPr lang="en-US" dirty="0">
                <a:highlight>
                  <a:srgbClr val="008000"/>
                </a:highlight>
              </a:rPr>
              <a:t>())</a:t>
            </a:r>
          </a:p>
          <a:p>
            <a:pPr lvl="2"/>
            <a:r>
              <a:rPr lang="en-US" dirty="0"/>
              <a:t>MINE – game over, display entire board </a:t>
            </a:r>
            <a:r>
              <a:rPr lang="en-US" u="sng" dirty="0">
                <a:highlight>
                  <a:srgbClr val="008080"/>
                </a:highlight>
              </a:rPr>
              <a:t>(+ </a:t>
            </a:r>
            <a:r>
              <a:rPr lang="en-US" u="sng" dirty="0" err="1">
                <a:highlight>
                  <a:srgbClr val="008080"/>
                </a:highlight>
              </a:rPr>
              <a:t>displayAll</a:t>
            </a:r>
            <a:r>
              <a:rPr lang="en-US" u="sng" dirty="0">
                <a:highlight>
                  <a:srgbClr val="008080"/>
                </a:highlight>
              </a:rPr>
              <a:t>(field : Minefield)),</a:t>
            </a:r>
            <a:r>
              <a:rPr lang="en-US" u="sng" dirty="0"/>
              <a:t> </a:t>
            </a:r>
            <a:r>
              <a:rPr lang="en-US" u="sng" dirty="0">
                <a:highlight>
                  <a:srgbClr val="808000"/>
                </a:highlight>
              </a:rPr>
              <a:t>(+ </a:t>
            </a:r>
            <a:r>
              <a:rPr lang="en-US" u="sng" dirty="0" err="1">
                <a:highlight>
                  <a:srgbClr val="808000"/>
                </a:highlight>
              </a:rPr>
              <a:t>getBoard</a:t>
            </a:r>
            <a:r>
              <a:rPr lang="en-US" u="sng" dirty="0">
                <a:highlight>
                  <a:srgbClr val="808000"/>
                </a:highlight>
              </a:rPr>
              <a:t>() : Cell[][])</a:t>
            </a:r>
          </a:p>
          <a:p>
            <a:pPr lvl="2"/>
            <a:r>
              <a:rPr lang="en-US" dirty="0"/>
              <a:t>NUMBER – reveal cell </a:t>
            </a:r>
            <a:r>
              <a:rPr lang="en-US" dirty="0">
                <a:highlight>
                  <a:srgbClr val="008000"/>
                </a:highlight>
              </a:rPr>
              <a:t>(+ </a:t>
            </a:r>
            <a:r>
              <a:rPr lang="en-US" dirty="0" err="1">
                <a:highlight>
                  <a:srgbClr val="008000"/>
                </a:highlight>
              </a:rPr>
              <a:t>getNumber</a:t>
            </a:r>
            <a:r>
              <a:rPr lang="en-US" dirty="0">
                <a:highlight>
                  <a:srgbClr val="008000"/>
                </a:highlight>
              </a:rPr>
              <a:t>())</a:t>
            </a:r>
          </a:p>
          <a:p>
            <a:pPr lvl="2"/>
            <a:r>
              <a:rPr lang="en-US" dirty="0"/>
              <a:t>BLANK – recursively reveal surrounding cells </a:t>
            </a:r>
            <a:r>
              <a:rPr lang="en-US" dirty="0">
                <a:highlight>
                  <a:srgbClr val="808000"/>
                </a:highlight>
              </a:rPr>
              <a:t>(- </a:t>
            </a:r>
            <a:r>
              <a:rPr lang="en-US" dirty="0" err="1">
                <a:highlight>
                  <a:srgbClr val="808000"/>
                </a:highlight>
              </a:rPr>
              <a:t>uncoverNearby</a:t>
            </a:r>
            <a:r>
              <a:rPr lang="en-US" dirty="0">
                <a:highlight>
                  <a:srgbClr val="808000"/>
                </a:highlight>
              </a:rPr>
              <a:t>(cell: Cell))</a:t>
            </a:r>
          </a:p>
          <a:p>
            <a:pPr lvl="1"/>
            <a:r>
              <a:rPr lang="en-US" dirty="0"/>
              <a:t>Set cell status to uncovered </a:t>
            </a:r>
            <a:r>
              <a:rPr lang="en-US" dirty="0">
                <a:highlight>
                  <a:srgbClr val="008000"/>
                </a:highlight>
              </a:rPr>
              <a:t>(+ uncover())</a:t>
            </a:r>
            <a:r>
              <a:rPr lang="en-US" dirty="0"/>
              <a:t>	</a:t>
            </a:r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854161-48E7-451D-9308-27025D1BCBB5}"/>
              </a:ext>
            </a:extLst>
          </p:cNvPr>
          <p:cNvSpPr txBox="1"/>
          <p:nvPr/>
        </p:nvSpPr>
        <p:spPr>
          <a:xfrm>
            <a:off x="9058940" y="284946"/>
            <a:ext cx="293344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highlight>
                  <a:srgbClr val="008080"/>
                </a:highlight>
                <a:latin typeface="+mj-lt"/>
              </a:rPr>
              <a:t>MinesweeperApp</a:t>
            </a:r>
            <a:endParaRPr lang="en-US" sz="2800" dirty="0">
              <a:highlight>
                <a:srgbClr val="008080"/>
              </a:highlight>
              <a:latin typeface="+mj-lt"/>
            </a:endParaRPr>
          </a:p>
          <a:p>
            <a:r>
              <a:rPr lang="en-US" sz="2800" dirty="0">
                <a:highlight>
                  <a:srgbClr val="808000"/>
                </a:highlight>
                <a:latin typeface="+mj-lt"/>
              </a:rPr>
              <a:t>Minefield</a:t>
            </a:r>
          </a:p>
          <a:p>
            <a:r>
              <a:rPr lang="en-US" sz="2800" dirty="0">
                <a:highlight>
                  <a:srgbClr val="008000"/>
                </a:highlight>
                <a:latin typeface="+mj-lt"/>
              </a:rPr>
              <a:t>Cell</a:t>
            </a:r>
            <a:endParaRPr lang="en-CA" sz="2800" dirty="0">
              <a:highlight>
                <a:srgbClr val="008000"/>
              </a:highlight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E0C08A-AE23-4170-8DD5-6D301AE012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93" t="45482" r="84235" b="44710"/>
          <a:stretch/>
        </p:blipFill>
        <p:spPr>
          <a:xfrm>
            <a:off x="9016550" y="2286000"/>
            <a:ext cx="2227419" cy="15539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658BC2-B9E1-40F4-BE1B-8077AF61A0C9}"/>
              </a:ext>
            </a:extLst>
          </p:cNvPr>
          <p:cNvSpPr txBox="1"/>
          <p:nvPr/>
        </p:nvSpPr>
        <p:spPr>
          <a:xfrm>
            <a:off x="8594710" y="3924048"/>
            <a:ext cx="3071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Receiving input from player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9737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FE042-2C3F-4406-AB42-02A5FC4B1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Design Process: Methods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A684D-55DB-4D30-997F-90EACF3CA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999" y="2286000"/>
            <a:ext cx="11306869" cy="3818083"/>
          </a:xfrm>
        </p:spPr>
        <p:txBody>
          <a:bodyPr>
            <a:normAutofit fontScale="92500"/>
          </a:bodyPr>
          <a:lstStyle/>
          <a:p>
            <a:r>
              <a:rPr lang="en-US" dirty="0"/>
              <a:t>My approach: Analyze gameplay</a:t>
            </a:r>
          </a:p>
          <a:p>
            <a:pPr marL="514350" indent="-514350">
              <a:buFont typeface="+mj-lt"/>
              <a:buAutoNum type="arabicPeriod" startAt="4"/>
            </a:pPr>
            <a:r>
              <a:rPr lang="en-US" dirty="0"/>
              <a:t>What happens between each move?</a:t>
            </a:r>
          </a:p>
          <a:p>
            <a:pPr lvl="1"/>
            <a:r>
              <a:rPr lang="en-US" dirty="0"/>
              <a:t>Need to see updated board </a:t>
            </a:r>
            <a:r>
              <a:rPr lang="en-US" u="sng" dirty="0">
                <a:highlight>
                  <a:srgbClr val="008080"/>
                </a:highlight>
              </a:rPr>
              <a:t>(+ </a:t>
            </a:r>
            <a:r>
              <a:rPr lang="en-US" u="sng" dirty="0" err="1">
                <a:highlight>
                  <a:srgbClr val="008080"/>
                </a:highlight>
              </a:rPr>
              <a:t>displayBoard</a:t>
            </a:r>
            <a:r>
              <a:rPr lang="en-US" u="sng" dirty="0">
                <a:highlight>
                  <a:srgbClr val="008080"/>
                </a:highlight>
              </a:rPr>
              <a:t>(field : Minefield)), (+</a:t>
            </a:r>
            <a:r>
              <a:rPr lang="en-US" u="sng" dirty="0" err="1">
                <a:highlight>
                  <a:srgbClr val="008080"/>
                </a:highlight>
              </a:rPr>
              <a:t>getMines</a:t>
            </a:r>
            <a:r>
              <a:rPr lang="en-US" u="sng" dirty="0">
                <a:highlight>
                  <a:srgbClr val="008080"/>
                </a:highlight>
              </a:rPr>
              <a:t>() : int)</a:t>
            </a:r>
          </a:p>
          <a:p>
            <a:pPr lvl="1"/>
            <a:r>
              <a:rPr lang="en-US" dirty="0"/>
              <a:t>Relay information to program about status </a:t>
            </a:r>
            <a:r>
              <a:rPr lang="en-US" dirty="0">
                <a:highlight>
                  <a:srgbClr val="808000"/>
                </a:highlight>
              </a:rPr>
              <a:t>(+</a:t>
            </a:r>
            <a:r>
              <a:rPr lang="en-US" dirty="0" err="1">
                <a:highlight>
                  <a:srgbClr val="808000"/>
                </a:highlight>
              </a:rPr>
              <a:t>isGameDone</a:t>
            </a:r>
            <a:r>
              <a:rPr lang="en-US" dirty="0">
                <a:highlight>
                  <a:srgbClr val="808000"/>
                </a:highlight>
              </a:rPr>
              <a:t>())</a:t>
            </a:r>
          </a:p>
          <a:p>
            <a:pPr lvl="1"/>
            <a:r>
              <a:rPr lang="en-US" dirty="0"/>
              <a:t>Update the player’s score </a:t>
            </a:r>
            <a:r>
              <a:rPr lang="en-US" dirty="0">
                <a:highlight>
                  <a:srgbClr val="808000"/>
                </a:highlight>
              </a:rPr>
              <a:t>(- </a:t>
            </a:r>
            <a:r>
              <a:rPr lang="en-US" dirty="0" err="1">
                <a:highlight>
                  <a:srgbClr val="808000"/>
                </a:highlight>
              </a:rPr>
              <a:t>updateScore</a:t>
            </a:r>
            <a:r>
              <a:rPr lang="en-US" dirty="0">
                <a:highlight>
                  <a:srgbClr val="808000"/>
                </a:highlight>
              </a:rPr>
              <a:t>())</a:t>
            </a:r>
          </a:p>
          <a:p>
            <a:pPr marL="514350" indent="-514350">
              <a:buFont typeface="+mj-lt"/>
              <a:buAutoNum type="arabicPeriod" startAt="4"/>
            </a:pPr>
            <a:r>
              <a:rPr lang="en-US" dirty="0"/>
              <a:t>If still alive, when do you know the board is fully cleared?</a:t>
            </a:r>
          </a:p>
          <a:p>
            <a:pPr lvl="1"/>
            <a:r>
              <a:rPr lang="en-US" dirty="0"/>
              <a:t>When all cells that are not MINE are uncovered </a:t>
            </a:r>
            <a:r>
              <a:rPr lang="en-US" dirty="0">
                <a:highlight>
                  <a:srgbClr val="808000"/>
                </a:highlight>
              </a:rPr>
              <a:t>(- </a:t>
            </a:r>
            <a:r>
              <a:rPr lang="en-US" dirty="0" err="1">
                <a:highlight>
                  <a:srgbClr val="808000"/>
                </a:highlight>
              </a:rPr>
              <a:t>checkEnd</a:t>
            </a:r>
            <a:r>
              <a:rPr lang="en-US" dirty="0">
                <a:highlight>
                  <a:srgbClr val="808000"/>
                </a:highlight>
              </a:rPr>
              <a:t>())</a:t>
            </a:r>
            <a:endParaRPr lang="en-US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7D7AF4-14BD-4303-9DDC-68E6C199D2EF}"/>
              </a:ext>
            </a:extLst>
          </p:cNvPr>
          <p:cNvSpPr txBox="1"/>
          <p:nvPr/>
        </p:nvSpPr>
        <p:spPr>
          <a:xfrm>
            <a:off x="9058940" y="284946"/>
            <a:ext cx="293344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highlight>
                  <a:srgbClr val="008080"/>
                </a:highlight>
                <a:latin typeface="+mj-lt"/>
              </a:rPr>
              <a:t>MinesweeperApp</a:t>
            </a:r>
            <a:endParaRPr lang="en-US" sz="2800" dirty="0">
              <a:highlight>
                <a:srgbClr val="008080"/>
              </a:highlight>
              <a:latin typeface="+mj-lt"/>
            </a:endParaRPr>
          </a:p>
          <a:p>
            <a:r>
              <a:rPr lang="en-US" sz="2800" dirty="0">
                <a:highlight>
                  <a:srgbClr val="808000"/>
                </a:highlight>
                <a:latin typeface="+mj-lt"/>
              </a:rPr>
              <a:t>Minefield</a:t>
            </a:r>
          </a:p>
          <a:p>
            <a:r>
              <a:rPr lang="en-US" sz="2800" dirty="0">
                <a:highlight>
                  <a:srgbClr val="008000"/>
                </a:highlight>
                <a:latin typeface="+mj-lt"/>
              </a:rPr>
              <a:t>Cell</a:t>
            </a:r>
            <a:endParaRPr lang="en-CA" sz="2800" dirty="0">
              <a:highlight>
                <a:srgbClr val="008000"/>
              </a:highligh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01422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FE042-2C3F-4406-AB42-02A5FC4B1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Design Process: Methods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A684D-55DB-4D30-997F-90EACF3CA9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My approach: Creating the board</a:t>
            </a:r>
          </a:p>
          <a:p>
            <a:pPr marL="514350" indent="-514350">
              <a:buAutoNum type="arabicPeriod"/>
            </a:pPr>
            <a:r>
              <a:rPr lang="en-US" dirty="0"/>
              <a:t>What does the board contain?</a:t>
            </a:r>
          </a:p>
          <a:p>
            <a:pPr lvl="1"/>
            <a:r>
              <a:rPr lang="en-US" dirty="0"/>
              <a:t>2D array of cells</a:t>
            </a:r>
          </a:p>
          <a:p>
            <a:pPr lvl="1"/>
            <a:r>
              <a:rPr lang="en-US" dirty="0"/>
              <a:t>Some cells have mines</a:t>
            </a:r>
          </a:p>
          <a:p>
            <a:pPr lvl="1"/>
            <a:r>
              <a:rPr lang="en-US" dirty="0"/>
              <a:t>The rest are blank or have numbers</a:t>
            </a:r>
          </a:p>
          <a:p>
            <a:pPr lvl="2"/>
            <a:r>
              <a:rPr lang="en-US" dirty="0"/>
              <a:t>How to add numbers? </a:t>
            </a:r>
            <a:r>
              <a:rPr lang="en-US" dirty="0">
                <a:highlight>
                  <a:srgbClr val="808000"/>
                </a:highlight>
              </a:rPr>
              <a:t>(- </a:t>
            </a:r>
            <a:r>
              <a:rPr lang="en-US" dirty="0" err="1">
                <a:highlight>
                  <a:srgbClr val="808000"/>
                </a:highlight>
              </a:rPr>
              <a:t>checkMines</a:t>
            </a:r>
            <a:r>
              <a:rPr lang="en-US" dirty="0">
                <a:highlight>
                  <a:srgbClr val="808000"/>
                </a:highlight>
              </a:rPr>
              <a:t>())</a:t>
            </a:r>
            <a:r>
              <a:rPr lang="en-US" dirty="0"/>
              <a:t> </a:t>
            </a:r>
            <a:r>
              <a:rPr lang="en-US" dirty="0">
                <a:highlight>
                  <a:srgbClr val="008000"/>
                </a:highlight>
              </a:rPr>
              <a:t>(+ </a:t>
            </a:r>
            <a:r>
              <a:rPr lang="en-US" dirty="0" err="1">
                <a:highlight>
                  <a:srgbClr val="008000"/>
                </a:highlight>
              </a:rPr>
              <a:t>setNumber</a:t>
            </a:r>
            <a:r>
              <a:rPr lang="en-US" dirty="0">
                <a:highlight>
                  <a:srgbClr val="008000"/>
                </a:highlight>
              </a:rPr>
              <a:t>(), +</a:t>
            </a:r>
            <a:r>
              <a:rPr lang="en-US" dirty="0" err="1">
                <a:highlight>
                  <a:srgbClr val="008000"/>
                </a:highlight>
              </a:rPr>
              <a:t>changeType</a:t>
            </a:r>
            <a:r>
              <a:rPr lang="en-US" dirty="0">
                <a:highlight>
                  <a:srgbClr val="008000"/>
                </a:highlight>
              </a:rPr>
              <a:t>())</a:t>
            </a:r>
          </a:p>
          <a:p>
            <a:pPr marL="514350" indent="-514350">
              <a:buAutoNum type="arabicPeriod"/>
            </a:pPr>
            <a:r>
              <a:rPr lang="en-US" dirty="0"/>
              <a:t>Displaying the board? (previously mentioned)</a:t>
            </a:r>
          </a:p>
          <a:p>
            <a:pPr lvl="1"/>
            <a:r>
              <a:rPr lang="en-US" dirty="0"/>
              <a:t>Need to know status of cell </a:t>
            </a:r>
            <a:r>
              <a:rPr lang="en-US" dirty="0">
                <a:highlight>
                  <a:srgbClr val="008000"/>
                </a:highlight>
              </a:rPr>
              <a:t>(+ </a:t>
            </a:r>
            <a:r>
              <a:rPr lang="en-US" dirty="0" err="1">
                <a:highlight>
                  <a:srgbClr val="008000"/>
                </a:highlight>
              </a:rPr>
              <a:t>isUncovered</a:t>
            </a:r>
            <a:r>
              <a:rPr lang="en-US" dirty="0">
                <a:highlight>
                  <a:srgbClr val="008000"/>
                </a:highlight>
              </a:rPr>
              <a:t>())</a:t>
            </a:r>
          </a:p>
          <a:p>
            <a:pPr lvl="1"/>
            <a:r>
              <a:rPr lang="en-US" dirty="0"/>
              <a:t>Need to know number of cell (if it has one) </a:t>
            </a:r>
            <a:r>
              <a:rPr lang="en-US" dirty="0">
                <a:highlight>
                  <a:srgbClr val="008000"/>
                </a:highlight>
              </a:rPr>
              <a:t>(+ </a:t>
            </a:r>
            <a:r>
              <a:rPr lang="en-US" dirty="0" err="1">
                <a:highlight>
                  <a:srgbClr val="008000"/>
                </a:highlight>
              </a:rPr>
              <a:t>getNumber</a:t>
            </a:r>
            <a:r>
              <a:rPr lang="en-US" dirty="0">
                <a:highlight>
                  <a:srgbClr val="008000"/>
                </a:highlight>
              </a:rPr>
              <a:t>())</a:t>
            </a:r>
          </a:p>
          <a:p>
            <a:pPr lvl="1"/>
            <a:r>
              <a:rPr lang="en-US" dirty="0"/>
              <a:t>See current score </a:t>
            </a:r>
            <a:r>
              <a:rPr lang="en-US" dirty="0">
                <a:highlight>
                  <a:srgbClr val="808000"/>
                </a:highlight>
              </a:rPr>
              <a:t>(+</a:t>
            </a:r>
            <a:r>
              <a:rPr lang="en-US" dirty="0" err="1">
                <a:highlight>
                  <a:srgbClr val="808000"/>
                </a:highlight>
              </a:rPr>
              <a:t>getScore</a:t>
            </a:r>
            <a:r>
              <a:rPr lang="en-US" dirty="0">
                <a:highlight>
                  <a:srgbClr val="808000"/>
                </a:highlight>
              </a:rPr>
              <a:t>())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636B4-E0DA-4538-BB90-183710FFF5B3}"/>
              </a:ext>
            </a:extLst>
          </p:cNvPr>
          <p:cNvSpPr txBox="1"/>
          <p:nvPr/>
        </p:nvSpPr>
        <p:spPr>
          <a:xfrm>
            <a:off x="9058940" y="284946"/>
            <a:ext cx="293344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highlight>
                  <a:srgbClr val="008080"/>
                </a:highlight>
                <a:latin typeface="+mj-lt"/>
              </a:rPr>
              <a:t>MinesweeperApp</a:t>
            </a:r>
            <a:endParaRPr lang="en-US" sz="2800" dirty="0">
              <a:highlight>
                <a:srgbClr val="008080"/>
              </a:highlight>
              <a:latin typeface="+mj-lt"/>
            </a:endParaRPr>
          </a:p>
          <a:p>
            <a:r>
              <a:rPr lang="en-US" sz="2800" dirty="0">
                <a:highlight>
                  <a:srgbClr val="808000"/>
                </a:highlight>
                <a:latin typeface="+mj-lt"/>
              </a:rPr>
              <a:t>Minefield</a:t>
            </a:r>
          </a:p>
          <a:p>
            <a:r>
              <a:rPr lang="en-US" sz="2800" dirty="0">
                <a:highlight>
                  <a:srgbClr val="008000"/>
                </a:highlight>
                <a:latin typeface="+mj-lt"/>
              </a:rPr>
              <a:t>Cell</a:t>
            </a:r>
            <a:endParaRPr lang="en-CA" sz="2800" dirty="0">
              <a:highlight>
                <a:srgbClr val="008000"/>
              </a:highligh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01493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600EF-E71F-424E-9AB8-A980672E2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UML Class Diagrams (continued)</a:t>
            </a:r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61221B-B580-41B3-B89E-209FCA8359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696" t="37476" r="49293" b="54659"/>
          <a:stretch/>
        </p:blipFill>
        <p:spPr>
          <a:xfrm>
            <a:off x="8561520" y="2107094"/>
            <a:ext cx="2258264" cy="10752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A49E66-3CB9-49AE-8441-181CE5961F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750" t="33333" r="42400" b="25821"/>
          <a:stretch/>
        </p:blipFill>
        <p:spPr>
          <a:xfrm>
            <a:off x="6096000" y="2107094"/>
            <a:ext cx="2099854" cy="44496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73151F-EFE2-4B05-8F83-3A1E5B1610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639" t="42191" r="73520" b="47663"/>
          <a:stretch/>
        </p:blipFill>
        <p:spPr>
          <a:xfrm>
            <a:off x="669278" y="2107094"/>
            <a:ext cx="2379571" cy="1162879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90C546C-ECF8-40D9-A7CD-FA32D5EDA0F6}"/>
              </a:ext>
            </a:extLst>
          </p:cNvPr>
          <p:cNvCxnSpPr/>
          <p:nvPr/>
        </p:nvCxnSpPr>
        <p:spPr>
          <a:xfrm>
            <a:off x="959893" y="2875128"/>
            <a:ext cx="191978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3D85611-9DB2-4858-9CCA-DFC382812FF9}"/>
              </a:ext>
            </a:extLst>
          </p:cNvPr>
          <p:cNvCxnSpPr>
            <a:cxnSpLocks/>
          </p:cNvCxnSpPr>
          <p:nvPr/>
        </p:nvCxnSpPr>
        <p:spPr>
          <a:xfrm>
            <a:off x="959893" y="3104865"/>
            <a:ext cx="176056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022C2F7-AD36-4722-A5D5-22CB6460AB6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417" t="32406" r="56691" b="28124"/>
          <a:stretch/>
        </p:blipFill>
        <p:spPr>
          <a:xfrm>
            <a:off x="3446048" y="2107094"/>
            <a:ext cx="2321557" cy="4397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244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8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23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24" name="Freeform: Shape 12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25" name="Rectangle 14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F87132-B7E4-4535-AA6C-D55AE357D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4177748" cy="30480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MinesweeperApp</a:t>
            </a:r>
            <a:r>
              <a:rPr lang="en-US" sz="4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Method: </a:t>
            </a:r>
            <a:r>
              <a:rPr lang="en-US" sz="41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displayBoard</a:t>
            </a:r>
            <a:r>
              <a:rPr lang="en-US" sz="4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()</a:t>
            </a:r>
          </a:p>
        </p:txBody>
      </p:sp>
      <p:sp>
        <p:nvSpPr>
          <p:cNvPr id="26" name="Freeform: Shape 16">
            <a:extLst>
              <a:ext uri="{FF2B5EF4-FFF2-40B4-BE49-F238E27FC236}">
                <a16:creationId xmlns:a16="http://schemas.microsoft.com/office/drawing/2014/main" id="{F798D3DD-23B7-41EE-9021-C8F9A8E2C1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653162" y="-776838"/>
            <a:ext cx="762001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C072688-BFC7-4FE8-A45E-B3C63CBB9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" y="5829359"/>
            <a:ext cx="4333875" cy="1028642"/>
            <a:chOff x="7153921" y="5829359"/>
            <a:chExt cx="5038079" cy="1028642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3002ED9-43C6-4BA8-8941-9AFCB04E4D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63906" y="5913098"/>
              <a:ext cx="4228094" cy="944903"/>
            </a:xfrm>
            <a:custGeom>
              <a:avLst/>
              <a:gdLst>
                <a:gd name="connsiteX0" fmla="*/ 1673074 w 4228094"/>
                <a:gd name="connsiteY0" fmla="*/ 230 h 1137038"/>
                <a:gd name="connsiteX1" fmla="*/ 3676781 w 4228094"/>
                <a:gd name="connsiteY1" fmla="*/ 298555 h 1137038"/>
                <a:gd name="connsiteX2" fmla="*/ 4025527 w 4228094"/>
                <a:gd name="connsiteY2" fmla="*/ 425010 h 1137038"/>
                <a:gd name="connsiteX3" fmla="*/ 4228094 w 4228094"/>
                <a:gd name="connsiteY3" fmla="*/ 494088 h 1137038"/>
                <a:gd name="connsiteX4" fmla="*/ 4228094 w 4228094"/>
                <a:gd name="connsiteY4" fmla="*/ 1137038 h 1137038"/>
                <a:gd name="connsiteX5" fmla="*/ 0 w 4228094"/>
                <a:gd name="connsiteY5" fmla="*/ 1137038 h 1137038"/>
                <a:gd name="connsiteX6" fmla="*/ 18109 w 4228094"/>
                <a:gd name="connsiteY6" fmla="*/ 1068877 h 1137038"/>
                <a:gd name="connsiteX7" fmla="*/ 362264 w 4228094"/>
                <a:gd name="connsiteY7" fmla="*/ 366637 h 1137038"/>
                <a:gd name="connsiteX8" fmla="*/ 1386499 w 4228094"/>
                <a:gd name="connsiteY8" fmla="*/ 1522 h 1137038"/>
                <a:gd name="connsiteX9" fmla="*/ 1673074 w 4228094"/>
                <a:gd name="connsiteY9" fmla="*/ 230 h 1137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28094" h="1137038">
                  <a:moveTo>
                    <a:pt x="1673074" y="230"/>
                  </a:moveTo>
                  <a:cubicBezTo>
                    <a:pt x="2346512" y="4287"/>
                    <a:pt x="3048424" y="63583"/>
                    <a:pt x="3676781" y="298555"/>
                  </a:cubicBezTo>
                  <a:cubicBezTo>
                    <a:pt x="3793275" y="342114"/>
                    <a:pt x="3909477" y="384216"/>
                    <a:pt x="4025527" y="425010"/>
                  </a:cubicBezTo>
                  <a:lnTo>
                    <a:pt x="4228094" y="494088"/>
                  </a:lnTo>
                  <a:lnTo>
                    <a:pt x="4228094" y="1137038"/>
                  </a:lnTo>
                  <a:lnTo>
                    <a:pt x="0" y="1137038"/>
                  </a:lnTo>
                  <a:lnTo>
                    <a:pt x="18109" y="1068877"/>
                  </a:lnTo>
                  <a:cubicBezTo>
                    <a:pt x="95047" y="799139"/>
                    <a:pt x="194962" y="542008"/>
                    <a:pt x="362264" y="366637"/>
                  </a:cubicBezTo>
                  <a:cubicBezTo>
                    <a:pt x="622229" y="94062"/>
                    <a:pt x="1015836" y="6565"/>
                    <a:pt x="1386499" y="1522"/>
                  </a:cubicBezTo>
                  <a:cubicBezTo>
                    <a:pt x="1481245" y="198"/>
                    <a:pt x="1576869" y="-349"/>
                    <a:pt x="1673074" y="23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sz="150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EB09750-C9B1-40CE-AB9B-FEB308A1F3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153921" y="5829359"/>
              <a:ext cx="5038078" cy="1028642"/>
            </a:xfrm>
            <a:custGeom>
              <a:avLst/>
              <a:gdLst>
                <a:gd name="connsiteX0" fmla="*/ 1576991 w 5038078"/>
                <a:gd name="connsiteY0" fmla="*/ 210 h 1238015"/>
                <a:gd name="connsiteX1" fmla="*/ 3403320 w 5038078"/>
                <a:gd name="connsiteY1" fmla="*/ 272125 h 1238015"/>
                <a:gd name="connsiteX2" fmla="*/ 4672870 w 5038078"/>
                <a:gd name="connsiteY2" fmla="*/ 693604 h 1238015"/>
                <a:gd name="connsiteX3" fmla="*/ 5038078 w 5038078"/>
                <a:gd name="connsiteY3" fmla="*/ 795929 h 1238015"/>
                <a:gd name="connsiteX4" fmla="*/ 5038078 w 5038078"/>
                <a:gd name="connsiteY4" fmla="*/ 1238015 h 1238015"/>
                <a:gd name="connsiteX5" fmla="*/ 0 w 5038078"/>
                <a:gd name="connsiteY5" fmla="*/ 1238015 h 1238015"/>
                <a:gd name="connsiteX6" fmla="*/ 19230 w 5038078"/>
                <a:gd name="connsiteY6" fmla="*/ 1159819 h 1238015"/>
                <a:gd name="connsiteX7" fmla="*/ 382219 w 5038078"/>
                <a:gd name="connsiteY7" fmla="*/ 334180 h 1238015"/>
                <a:gd name="connsiteX8" fmla="*/ 1315784 w 5038078"/>
                <a:gd name="connsiteY8" fmla="*/ 1388 h 1238015"/>
                <a:gd name="connsiteX9" fmla="*/ 1576991 w 5038078"/>
                <a:gd name="connsiteY9" fmla="*/ 210 h 1238015"/>
                <a:gd name="connsiteX0" fmla="*/ 0 w 5129518"/>
                <a:gd name="connsiteY0" fmla="*/ 1237805 h 1329245"/>
                <a:gd name="connsiteX1" fmla="*/ 19230 w 5129518"/>
                <a:gd name="connsiteY1" fmla="*/ 1159609 h 1329245"/>
                <a:gd name="connsiteX2" fmla="*/ 382219 w 5129518"/>
                <a:gd name="connsiteY2" fmla="*/ 333970 h 1329245"/>
                <a:gd name="connsiteX3" fmla="*/ 1315784 w 5129518"/>
                <a:gd name="connsiteY3" fmla="*/ 1178 h 1329245"/>
                <a:gd name="connsiteX4" fmla="*/ 1576991 w 5129518"/>
                <a:gd name="connsiteY4" fmla="*/ 0 h 1329245"/>
                <a:gd name="connsiteX5" fmla="*/ 3403320 w 5129518"/>
                <a:gd name="connsiteY5" fmla="*/ 271915 h 1329245"/>
                <a:gd name="connsiteX6" fmla="*/ 4672870 w 5129518"/>
                <a:gd name="connsiteY6" fmla="*/ 693394 h 1329245"/>
                <a:gd name="connsiteX7" fmla="*/ 5038078 w 5129518"/>
                <a:gd name="connsiteY7" fmla="*/ 795719 h 1329245"/>
                <a:gd name="connsiteX8" fmla="*/ 5129518 w 5129518"/>
                <a:gd name="connsiteY8" fmla="*/ 1329245 h 1329245"/>
                <a:gd name="connsiteX0" fmla="*/ 0 w 5129518"/>
                <a:gd name="connsiteY0" fmla="*/ 1237805 h 1329245"/>
                <a:gd name="connsiteX1" fmla="*/ 19230 w 5129518"/>
                <a:gd name="connsiteY1" fmla="*/ 1159609 h 1329245"/>
                <a:gd name="connsiteX2" fmla="*/ 382219 w 5129518"/>
                <a:gd name="connsiteY2" fmla="*/ 333970 h 1329245"/>
                <a:gd name="connsiteX3" fmla="*/ 1315784 w 5129518"/>
                <a:gd name="connsiteY3" fmla="*/ 1178 h 1329245"/>
                <a:gd name="connsiteX4" fmla="*/ 1576991 w 5129518"/>
                <a:gd name="connsiteY4" fmla="*/ 0 h 1329245"/>
                <a:gd name="connsiteX5" fmla="*/ 3403320 w 5129518"/>
                <a:gd name="connsiteY5" fmla="*/ 271915 h 1329245"/>
                <a:gd name="connsiteX6" fmla="*/ 4672870 w 5129518"/>
                <a:gd name="connsiteY6" fmla="*/ 693394 h 1329245"/>
                <a:gd name="connsiteX7" fmla="*/ 5038078 w 5129518"/>
                <a:gd name="connsiteY7" fmla="*/ 795719 h 1329245"/>
                <a:gd name="connsiteX8" fmla="*/ 5129518 w 5129518"/>
                <a:gd name="connsiteY8" fmla="*/ 1329245 h 1329245"/>
                <a:gd name="connsiteX0" fmla="*/ 0 w 5049689"/>
                <a:gd name="connsiteY0" fmla="*/ 1237805 h 1423588"/>
                <a:gd name="connsiteX1" fmla="*/ 19230 w 5049689"/>
                <a:gd name="connsiteY1" fmla="*/ 1159609 h 1423588"/>
                <a:gd name="connsiteX2" fmla="*/ 382219 w 5049689"/>
                <a:gd name="connsiteY2" fmla="*/ 333970 h 1423588"/>
                <a:gd name="connsiteX3" fmla="*/ 1315784 w 5049689"/>
                <a:gd name="connsiteY3" fmla="*/ 1178 h 1423588"/>
                <a:gd name="connsiteX4" fmla="*/ 1576991 w 5049689"/>
                <a:gd name="connsiteY4" fmla="*/ 0 h 1423588"/>
                <a:gd name="connsiteX5" fmla="*/ 3403320 w 5049689"/>
                <a:gd name="connsiteY5" fmla="*/ 271915 h 1423588"/>
                <a:gd name="connsiteX6" fmla="*/ 4672870 w 5049689"/>
                <a:gd name="connsiteY6" fmla="*/ 693394 h 1423588"/>
                <a:gd name="connsiteX7" fmla="*/ 5038078 w 5049689"/>
                <a:gd name="connsiteY7" fmla="*/ 795719 h 1423588"/>
                <a:gd name="connsiteX8" fmla="*/ 5049689 w 5049689"/>
                <a:gd name="connsiteY8" fmla="*/ 1423588 h 1423588"/>
                <a:gd name="connsiteX0" fmla="*/ 0 w 5038078"/>
                <a:gd name="connsiteY0" fmla="*/ 1237805 h 1237805"/>
                <a:gd name="connsiteX1" fmla="*/ 19230 w 5038078"/>
                <a:gd name="connsiteY1" fmla="*/ 1159609 h 1237805"/>
                <a:gd name="connsiteX2" fmla="*/ 382219 w 5038078"/>
                <a:gd name="connsiteY2" fmla="*/ 333970 h 1237805"/>
                <a:gd name="connsiteX3" fmla="*/ 1315784 w 5038078"/>
                <a:gd name="connsiteY3" fmla="*/ 1178 h 1237805"/>
                <a:gd name="connsiteX4" fmla="*/ 1576991 w 5038078"/>
                <a:gd name="connsiteY4" fmla="*/ 0 h 1237805"/>
                <a:gd name="connsiteX5" fmla="*/ 3403320 w 5038078"/>
                <a:gd name="connsiteY5" fmla="*/ 271915 h 1237805"/>
                <a:gd name="connsiteX6" fmla="*/ 4672870 w 5038078"/>
                <a:gd name="connsiteY6" fmla="*/ 693394 h 1237805"/>
                <a:gd name="connsiteX7" fmla="*/ 5038078 w 5038078"/>
                <a:gd name="connsiteY7" fmla="*/ 795719 h 1237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38078" h="1237805">
                  <a:moveTo>
                    <a:pt x="0" y="1237805"/>
                  </a:moveTo>
                  <a:lnTo>
                    <a:pt x="19230" y="1159609"/>
                  </a:lnTo>
                  <a:cubicBezTo>
                    <a:pt x="96961" y="850027"/>
                    <a:pt x="191605" y="533778"/>
                    <a:pt x="382219" y="333970"/>
                  </a:cubicBezTo>
                  <a:cubicBezTo>
                    <a:pt x="619171" y="85526"/>
                    <a:pt x="977934" y="5774"/>
                    <a:pt x="1315784" y="1178"/>
                  </a:cubicBezTo>
                  <a:lnTo>
                    <a:pt x="1576991" y="0"/>
                  </a:lnTo>
                  <a:cubicBezTo>
                    <a:pt x="2190813" y="3698"/>
                    <a:pt x="2830589" y="57744"/>
                    <a:pt x="3403320" y="271915"/>
                  </a:cubicBezTo>
                  <a:cubicBezTo>
                    <a:pt x="3828046" y="430728"/>
                    <a:pt x="4248519" y="568281"/>
                    <a:pt x="4672870" y="693394"/>
                  </a:cubicBezTo>
                  <a:lnTo>
                    <a:pt x="5038078" y="795719"/>
                  </a:lnTo>
                </a:path>
              </a:pathLst>
            </a:custGeom>
            <a:noFill/>
            <a:ln w="190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Avenir Next LT Pro Light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AEE7DB7-2F4E-4400-B99E-2C40A5A4A4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5995" r="43151" b="9313"/>
          <a:stretch/>
        </p:blipFill>
        <p:spPr>
          <a:xfrm>
            <a:off x="5253257" y="282534"/>
            <a:ext cx="5847940" cy="580815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4CA3F38-5E20-4895-83A0-0C84044F88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74286" r="47327" b="20267"/>
          <a:stretch/>
        </p:blipFill>
        <p:spPr>
          <a:xfrm>
            <a:off x="5253256" y="5924766"/>
            <a:ext cx="5847940" cy="373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99423"/>
      </p:ext>
    </p:extLst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AnalogousFromLightSeedRightStep">
      <a:dk1>
        <a:srgbClr val="000000"/>
      </a:dk1>
      <a:lt1>
        <a:srgbClr val="FFFFFF"/>
      </a:lt1>
      <a:dk2>
        <a:srgbClr val="333820"/>
      </a:dk2>
      <a:lt2>
        <a:srgbClr val="E2E6E8"/>
      </a:lt2>
      <a:accent1>
        <a:srgbClr val="BD9A85"/>
      </a:accent1>
      <a:accent2>
        <a:srgbClr val="ACA176"/>
      </a:accent2>
      <a:accent3>
        <a:srgbClr val="9DA57D"/>
      </a:accent3>
      <a:accent4>
        <a:srgbClr val="8AAB75"/>
      </a:accent4>
      <a:accent5>
        <a:srgbClr val="81AC83"/>
      </a:accent5>
      <a:accent6>
        <a:srgbClr val="77AE90"/>
      </a:accent6>
      <a:hlink>
        <a:srgbClr val="5A87A1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</TotalTime>
  <Words>519</Words>
  <Application>Microsoft Office PowerPoint</Application>
  <PresentationFormat>Widescreen</PresentationFormat>
  <Paragraphs>71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Avenir Next LT Pro</vt:lpstr>
      <vt:lpstr>Avenir Next LT Pro Light</vt:lpstr>
      <vt:lpstr>Sitka Subheading</vt:lpstr>
      <vt:lpstr>PebbleVTI</vt:lpstr>
      <vt:lpstr>COMP 250  Week 4: Exercise 4</vt:lpstr>
      <vt:lpstr>OVERVIEW:  Designing a Text-Based Minesweeper Game</vt:lpstr>
      <vt:lpstr>The Design Process: Fields</vt:lpstr>
      <vt:lpstr>UML Class Diagrams (so far)</vt:lpstr>
      <vt:lpstr>The Design Process: Methods</vt:lpstr>
      <vt:lpstr>The Design Process: Methods</vt:lpstr>
      <vt:lpstr>The Design Process: Methods</vt:lpstr>
      <vt:lpstr>UML Class Diagrams (continued)</vt:lpstr>
      <vt:lpstr>MinesweeperApp Method: displayBoard()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 250  Week 4: Exercise 4</dc:title>
  <dc:creator>Jennifer Tram Su</dc:creator>
  <cp:lastModifiedBy>Jennifer Tram Su</cp:lastModifiedBy>
  <cp:revision>66</cp:revision>
  <dcterms:created xsi:type="dcterms:W3CDTF">2021-01-30T06:08:46Z</dcterms:created>
  <dcterms:modified xsi:type="dcterms:W3CDTF">2021-02-03T19:27:31Z</dcterms:modified>
</cp:coreProperties>
</file>

<file path=docProps/thumbnail.jpeg>
</file>